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7" r:id="rId2"/>
    <p:sldId id="260" r:id="rId3"/>
    <p:sldId id="261" r:id="rId4"/>
    <p:sldId id="262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81" r:id="rId14"/>
    <p:sldId id="286" r:id="rId15"/>
    <p:sldId id="283" r:id="rId16"/>
    <p:sldId id="285" r:id="rId17"/>
    <p:sldId id="274" r:id="rId18"/>
    <p:sldId id="275" r:id="rId19"/>
    <p:sldId id="280" r:id="rId20"/>
    <p:sldId id="288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F71AF-ECA6-4660-A6CB-3707E14CFF3A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D4889-A4A9-4A78-8868-04E37EE7A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Google Shape;1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DVD Clip (4)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7620-0033-4644-BC5D-7924D9CE583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15C7620-0033-4644-BC5D-7924D9CE583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15C7620-0033-4644-BC5D-7924D9CE583D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50B225-A9D3-494E-9197-40ED7C78C1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EGgaXXBkE8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j2U1SNIYb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ctrTitle"/>
          </p:nvPr>
        </p:nvSpPr>
        <p:spPr>
          <a:xfrm>
            <a:off x="685800" y="914400"/>
            <a:ext cx="7772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The American Revolution</a:t>
            </a:r>
            <a:endParaRPr dirty="0"/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1"/>
          </p:nvPr>
        </p:nvSpPr>
        <p:spPr>
          <a:xfrm>
            <a:off x="1440180" y="3352800"/>
            <a:ext cx="6248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r>
              <a:rPr lang="en-US" sz="6000" i="1" dirty="0" smtClean="0">
                <a:solidFill>
                  <a:schemeClr val="accent1"/>
                </a:solidFill>
              </a:rPr>
              <a:t>1775 - 1783</a:t>
            </a:r>
            <a:endParaRPr sz="6000" i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72456"/>
            <a:ext cx="3352800" cy="161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3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177809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5" name="Google Shape;25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302"/>
            <a:ext cx="9144000" cy="6836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6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a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September 1774 - Representatives from each colony gathered in Philadelphia</a:t>
            </a:r>
          </a:p>
          <a:p>
            <a:pPr lvl="1"/>
            <a:r>
              <a:rPr lang="en-US" dirty="0" smtClean="0"/>
              <a:t>They formed the first Continental Congress</a:t>
            </a:r>
          </a:p>
          <a:p>
            <a:pPr lvl="1"/>
            <a:r>
              <a:rPr lang="en-US" dirty="0" smtClean="0"/>
              <a:t>Other well known colonists attended the meeting</a:t>
            </a:r>
            <a:endParaRPr lang="en-US" dirty="0"/>
          </a:p>
          <a:p>
            <a:endParaRPr lang="en-US" sz="2800" dirty="0" smtClean="0"/>
          </a:p>
          <a:p>
            <a:r>
              <a:rPr lang="en-US" sz="2800" dirty="0" smtClean="0"/>
              <a:t>Here, they wrote the Bill of Rights</a:t>
            </a:r>
          </a:p>
          <a:p>
            <a:pPr lvl="1"/>
            <a:r>
              <a:rPr lang="en-US" sz="2400" dirty="0" smtClean="0"/>
              <a:t>Was to legally enforce basic human rights for the colonists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amendments in the Bill of Rights would later be carried over to the U.S. </a:t>
            </a:r>
            <a:r>
              <a:rPr lang="en-US" sz="2400" dirty="0" smtClean="0"/>
              <a:t>Constitution</a:t>
            </a:r>
          </a:p>
          <a:p>
            <a:pPr lvl="2"/>
            <a:r>
              <a:rPr lang="en-US" sz="2000" dirty="0" smtClean="0"/>
              <a:t>Did </a:t>
            </a:r>
            <a:r>
              <a:rPr lang="en-US" sz="2000" dirty="0"/>
              <a:t>not apply to slaves or women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605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Rights</a:t>
            </a:r>
            <a:endParaRPr lang="en-US" dirty="0"/>
          </a:p>
        </p:txBody>
      </p:sp>
      <p:sp>
        <p:nvSpPr>
          <p:cNvPr id="5" name="AutoShape 2" descr="Image result for bill of righ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bill of righ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bill of righ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76" y="1521866"/>
            <a:ext cx="5020056" cy="533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4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191000" cy="5105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July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1776</a:t>
            </a:r>
          </a:p>
          <a:p>
            <a:pPr lvl="1"/>
            <a:r>
              <a:rPr lang="en-US" sz="2000" dirty="0" smtClean="0"/>
              <a:t>Second Continental Congress meeting</a:t>
            </a:r>
          </a:p>
          <a:p>
            <a:pPr lvl="1"/>
            <a:r>
              <a:rPr lang="en-US" sz="2000" dirty="0" smtClean="0"/>
              <a:t>The Declaration of Independence was written as a list of grievances against Britain.</a:t>
            </a:r>
          </a:p>
          <a:p>
            <a:pPr lvl="1"/>
            <a:r>
              <a:rPr lang="en-US" sz="2000" dirty="0" smtClean="0"/>
              <a:t>Officially stated that the colonies were free and at war with Britain</a:t>
            </a:r>
          </a:p>
          <a:p>
            <a:pPr lvl="1"/>
            <a:r>
              <a:rPr lang="en-US" sz="1800" i="1" dirty="0" smtClean="0"/>
              <a:t>“We </a:t>
            </a:r>
            <a:r>
              <a:rPr lang="en-US" sz="1800" i="1" dirty="0"/>
              <a:t>hold these truths to be self-evident, that all men are created equal, that they are endowed by their Creator with certain unalienable Rights, that among these are Life, Liberty and the pursuit of Happiness</a:t>
            </a:r>
            <a:r>
              <a:rPr lang="en-US" sz="1800" i="1" dirty="0" smtClean="0"/>
              <a:t>.”</a:t>
            </a:r>
          </a:p>
          <a:p>
            <a:pPr lvl="1"/>
            <a:r>
              <a:rPr lang="en-US" sz="1200" i="1" dirty="0">
                <a:hlinkClick r:id="rId2"/>
              </a:rPr>
              <a:t>https://</a:t>
            </a:r>
            <a:r>
              <a:rPr lang="en-US" sz="1200" i="1" dirty="0" smtClean="0">
                <a:hlinkClick r:id="rId2"/>
              </a:rPr>
              <a:t>www.youtube.com/watch?v=EGgaXXBkE8A</a:t>
            </a:r>
            <a:endParaRPr lang="en-US" sz="1200" i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7" y="1667256"/>
            <a:ext cx="4219575" cy="503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1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George Washington led the Continental Army</a:t>
            </a:r>
          </a:p>
          <a:p>
            <a:endParaRPr lang="en-US" sz="2800" dirty="0"/>
          </a:p>
          <a:p>
            <a:r>
              <a:rPr lang="en-US" sz="2800" dirty="0" smtClean="0"/>
              <a:t>The Minutemen</a:t>
            </a:r>
            <a:r>
              <a:rPr lang="en-US" dirty="0"/>
              <a:t> </a:t>
            </a:r>
            <a:r>
              <a:rPr lang="en-US" dirty="0" smtClean="0"/>
              <a:t>were colonist militia members</a:t>
            </a:r>
          </a:p>
          <a:p>
            <a:pPr lvl="1"/>
            <a:r>
              <a:rPr lang="en-US" sz="2400" dirty="0" smtClean="0"/>
              <a:t>Farmers, workmen,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lvl="1"/>
            <a:r>
              <a:rPr lang="en-US" sz="2400" dirty="0" smtClean="0"/>
              <a:t>“Ready at a minute’s notice”</a:t>
            </a:r>
          </a:p>
        </p:txBody>
      </p:sp>
      <p:pic>
        <p:nvPicPr>
          <p:cNvPr id="17410" name="Picture 2" descr="https://allthingsliberty.com/wp-content/uploads/2013/12/featu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464" y="4038600"/>
            <a:ext cx="5753100" cy="26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 for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1775</a:t>
            </a:r>
          </a:p>
          <a:p>
            <a:pPr lvl="1"/>
            <a:r>
              <a:rPr lang="en-US" dirty="0" smtClean="0"/>
              <a:t>Battles of Lexington and Concord (1</a:t>
            </a:r>
            <a:r>
              <a:rPr lang="en-US" baseline="30000" dirty="0" smtClean="0"/>
              <a:t>st</a:t>
            </a:r>
            <a:r>
              <a:rPr lang="en-US" dirty="0" smtClean="0"/>
              <a:t> battles)</a:t>
            </a:r>
          </a:p>
          <a:p>
            <a:pPr lvl="1"/>
            <a:r>
              <a:rPr lang="en-US" dirty="0" smtClean="0"/>
              <a:t>Bunker’s Hill (Close quarters)</a:t>
            </a:r>
            <a:endParaRPr lang="en-US" dirty="0"/>
          </a:p>
          <a:p>
            <a:r>
              <a:rPr lang="en-US" sz="2800" dirty="0" smtClean="0"/>
              <a:t>1776</a:t>
            </a:r>
          </a:p>
          <a:p>
            <a:pPr lvl="1"/>
            <a:r>
              <a:rPr lang="en-US" dirty="0" smtClean="0"/>
              <a:t>Trenton (Crossing the Delaware)</a:t>
            </a:r>
          </a:p>
          <a:p>
            <a:r>
              <a:rPr lang="en-US" sz="2800" dirty="0" smtClean="0"/>
              <a:t>1777</a:t>
            </a:r>
          </a:p>
          <a:p>
            <a:pPr lvl="1"/>
            <a:r>
              <a:rPr lang="en-US" dirty="0" smtClean="0"/>
              <a:t>Saratoga (Turning point with French aid)</a:t>
            </a:r>
            <a:endParaRPr lang="en-US" dirty="0"/>
          </a:p>
          <a:p>
            <a:r>
              <a:rPr lang="en-US" sz="2800" dirty="0" smtClean="0"/>
              <a:t>1781</a:t>
            </a:r>
          </a:p>
          <a:p>
            <a:pPr lvl="1"/>
            <a:r>
              <a:rPr lang="en-US" dirty="0" smtClean="0"/>
              <a:t>Yorktown (Final Battle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www.youtube.com/watch?v=rj2U1SNIYbk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04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Loyalists</a:t>
            </a:r>
          </a:p>
          <a:p>
            <a:pPr lvl="1"/>
            <a:r>
              <a:rPr lang="en-US" sz="2400" dirty="0" smtClean="0"/>
              <a:t>Not all colonists opposed Britain</a:t>
            </a:r>
          </a:p>
          <a:p>
            <a:pPr lvl="1"/>
            <a:r>
              <a:rPr lang="en-US" sz="2400" dirty="0" smtClean="0"/>
              <a:t>Britain offered aid to loyalists</a:t>
            </a:r>
          </a:p>
          <a:p>
            <a:pPr lvl="2"/>
            <a:r>
              <a:rPr lang="en-US" sz="2400" dirty="0" smtClean="0"/>
              <a:t>Less loyalists participated in the war than promised</a:t>
            </a:r>
          </a:p>
          <a:p>
            <a:pPr lvl="1"/>
            <a:endParaRPr lang="en-US" sz="2400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dirty="0" smtClean="0"/>
              <a:t> When the war was over, some loyalists fled to Britain and Canada</a:t>
            </a:r>
          </a:p>
          <a:p>
            <a:pPr lvl="1"/>
            <a:r>
              <a:rPr lang="en-US" sz="2400" dirty="0" smtClean="0"/>
              <a:t>Other loyalists </a:t>
            </a:r>
            <a:r>
              <a:rPr lang="en-US" sz="2400" dirty="0"/>
              <a:t>remained in the newly formed U.S.A.</a:t>
            </a:r>
          </a:p>
          <a:p>
            <a:pPr lvl="1"/>
            <a:endParaRPr lang="en-US" sz="2400" dirty="0"/>
          </a:p>
          <a:p>
            <a:endParaRPr lang="en-US" sz="28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08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 for Revolution</a:t>
            </a:r>
            <a:endParaRPr lang="en-US" dirty="0"/>
          </a:p>
        </p:txBody>
      </p:sp>
      <p:pic>
        <p:nvPicPr>
          <p:cNvPr id="11266" name="Picture 2" descr="Image result for american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8077200" cy="264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americanmilitaryhistorypodcast.com/wp-content/uploads/2015/07/1222120330.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7047"/>
            <a:ext cx="4724400" cy="237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Faces of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George Washington</a:t>
            </a:r>
          </a:p>
          <a:p>
            <a:pPr lvl="1"/>
            <a:r>
              <a:rPr lang="en-US" sz="2400" dirty="0" smtClean="0"/>
              <a:t>Virginia Planter and General of the Continental Army</a:t>
            </a:r>
          </a:p>
          <a:p>
            <a:pPr lvl="1"/>
            <a:endParaRPr lang="en-US" sz="2400" dirty="0"/>
          </a:p>
          <a:p>
            <a:r>
              <a:rPr lang="en-US" sz="2800" b="1" dirty="0" smtClean="0"/>
              <a:t>Thomas Jefferson</a:t>
            </a:r>
          </a:p>
          <a:p>
            <a:pPr lvl="1"/>
            <a:r>
              <a:rPr lang="en-US" sz="2400" dirty="0" smtClean="0"/>
              <a:t>Author of the Declaration of Independence</a:t>
            </a:r>
          </a:p>
          <a:p>
            <a:pPr lvl="1"/>
            <a:endParaRPr lang="en-US" sz="2400" dirty="0"/>
          </a:p>
          <a:p>
            <a:r>
              <a:rPr lang="en-US" sz="2800" b="1" dirty="0" smtClean="0"/>
              <a:t>James Madison</a:t>
            </a:r>
          </a:p>
          <a:p>
            <a:pPr lvl="1"/>
            <a:r>
              <a:rPr lang="en-US" sz="2400" dirty="0" smtClean="0"/>
              <a:t>Drafted the U.S. Constitution</a:t>
            </a:r>
          </a:p>
          <a:p>
            <a:pPr lvl="1"/>
            <a:endParaRPr lang="en-US" sz="2400" dirty="0"/>
          </a:p>
          <a:p>
            <a:r>
              <a:rPr lang="en-US" sz="2800" b="1" dirty="0" smtClean="0"/>
              <a:t>Benjamin Franklin</a:t>
            </a:r>
            <a:endParaRPr lang="en-US" sz="2400" b="1" dirty="0" smtClean="0"/>
          </a:p>
          <a:p>
            <a:pPr lvl="1"/>
            <a:r>
              <a:rPr lang="en-US" sz="2000" dirty="0" smtClean="0"/>
              <a:t>Created the postal system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91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Death Toll</a:t>
            </a:r>
          </a:p>
          <a:p>
            <a:pPr lvl="1"/>
            <a:r>
              <a:rPr lang="en-US" sz="2400" dirty="0" smtClean="0"/>
              <a:t>Over 25,000 Americans colonists</a:t>
            </a:r>
          </a:p>
          <a:p>
            <a:pPr lvl="1"/>
            <a:r>
              <a:rPr lang="en-US" sz="2400" dirty="0" smtClean="0"/>
              <a:t>Over 40,000 British troops and sailors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smtClean="0"/>
              <a:t>Articles of Confederation</a:t>
            </a:r>
          </a:p>
          <a:p>
            <a:pPr lvl="1"/>
            <a:r>
              <a:rPr lang="en-US" sz="2400" dirty="0" smtClean="0"/>
              <a:t>The “original” constitution</a:t>
            </a:r>
          </a:p>
          <a:p>
            <a:pPr lvl="1"/>
            <a:r>
              <a:rPr lang="en-US" sz="2400" dirty="0" smtClean="0"/>
              <a:t>Too weak and replaced by the Constitution</a:t>
            </a:r>
          </a:p>
          <a:p>
            <a:pPr lvl="1"/>
            <a:r>
              <a:rPr lang="en-US" sz="2400" dirty="0" smtClean="0"/>
              <a:t>The Constitution created a </a:t>
            </a:r>
            <a:r>
              <a:rPr lang="en-US" sz="2400" b="1" dirty="0" smtClean="0"/>
              <a:t>federal republic</a:t>
            </a:r>
          </a:p>
          <a:p>
            <a:pPr lvl="1"/>
            <a:r>
              <a:rPr lang="en-US" sz="2400" dirty="0" smtClean="0"/>
              <a:t>Enforced the idea of a </a:t>
            </a:r>
            <a:r>
              <a:rPr lang="en-US" sz="2400" b="1" dirty="0" smtClean="0"/>
              <a:t>popular sovereignty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b="1" dirty="0" smtClean="0"/>
              <a:t>Treaty of Paris (1783)</a:t>
            </a:r>
            <a:endParaRPr lang="en-US" sz="2400" b="1" dirty="0" smtClean="0"/>
          </a:p>
          <a:p>
            <a:pPr lvl="1"/>
            <a:r>
              <a:rPr lang="en-US" sz="2400" dirty="0" smtClean="0"/>
              <a:t>Officially ended the war and forced Britain to recognize the United States as an independent nation</a:t>
            </a:r>
            <a:endParaRPr lang="en-US" sz="2400" dirty="0"/>
          </a:p>
          <a:p>
            <a:endParaRPr lang="en-US" sz="28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8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791200" cy="4701809"/>
          </a:xfrm>
        </p:spPr>
        <p:txBody>
          <a:bodyPr/>
          <a:lstStyle/>
          <a:p>
            <a:r>
              <a:rPr lang="en-US" dirty="0" smtClean="0"/>
              <a:t>What problems did the American colonists have with Great Britain?</a:t>
            </a:r>
          </a:p>
          <a:p>
            <a:endParaRPr lang="en-US" dirty="0"/>
          </a:p>
          <a:p>
            <a:r>
              <a:rPr lang="en-US" dirty="0" smtClean="0"/>
              <a:t>Why did colonial loyalists oppose the revolution?</a:t>
            </a:r>
          </a:p>
          <a:p>
            <a:endParaRPr lang="en-US" dirty="0"/>
          </a:p>
          <a:p>
            <a:r>
              <a:rPr lang="en-US" dirty="0" smtClean="0"/>
              <a:t>What makes the Bill of Rights so important?</a:t>
            </a:r>
          </a:p>
          <a:p>
            <a:pPr marL="118872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098" name="Picture 2" descr="Image result for question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12" y="1905000"/>
            <a:ext cx="31242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new nation</a:t>
            </a:r>
          </a:p>
          <a:p>
            <a:pPr lvl="1"/>
            <a:r>
              <a:rPr lang="en-US" sz="2400" dirty="0" smtClean="0"/>
              <a:t>The United States of America</a:t>
            </a:r>
          </a:p>
          <a:p>
            <a:pPr lvl="1"/>
            <a:r>
              <a:rPr lang="en-US" sz="2000" dirty="0" smtClean="0"/>
              <a:t>Formed by 13 former colonies of Britain</a:t>
            </a:r>
          </a:p>
          <a:p>
            <a:endParaRPr lang="en-US" sz="2400" dirty="0"/>
          </a:p>
          <a:p>
            <a:r>
              <a:rPr lang="en-US" sz="2400" dirty="0" smtClean="0"/>
              <a:t>New tensions between Britain and France</a:t>
            </a:r>
          </a:p>
          <a:p>
            <a:endParaRPr lang="en-US" sz="2400" dirty="0" smtClean="0"/>
          </a:p>
          <a:p>
            <a:r>
              <a:rPr lang="en-US" sz="2400" dirty="0" smtClean="0"/>
              <a:t>The American Revolution becomes a model for other colonial locations</a:t>
            </a:r>
          </a:p>
          <a:p>
            <a:pPr lvl="1"/>
            <a:r>
              <a:rPr lang="en-US" sz="2000" dirty="0" smtClean="0"/>
              <a:t>A chain of revolutions around the world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701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76600"/>
            <a:ext cx="7772400" cy="2362200"/>
          </a:xfrm>
        </p:spPr>
        <p:txBody>
          <a:bodyPr>
            <a:noAutofit/>
          </a:bodyPr>
          <a:lstStyle/>
          <a:p>
            <a:pPr marL="118872" indent="0" algn="ctr">
              <a:buNone/>
            </a:pPr>
            <a:r>
              <a:rPr lang="en-US" sz="7200" b="1" dirty="0" smtClean="0"/>
              <a:t>QUESTIONS???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64532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</a:t>
            </a:r>
            <a:r>
              <a:rPr lang="en-US" dirty="0" err="1" smtClean="0"/>
              <a:t>vs</a:t>
            </a:r>
            <a:r>
              <a:rPr lang="en-US" dirty="0" smtClean="0"/>
              <a:t> Then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50248"/>
            <a:ext cx="7391400" cy="537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5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5588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1754-1763 – “French and </a:t>
            </a:r>
            <a:r>
              <a:rPr lang="en-US" dirty="0"/>
              <a:t>I</a:t>
            </a:r>
            <a:r>
              <a:rPr lang="en-US" dirty="0" smtClean="0"/>
              <a:t>ndian War”</a:t>
            </a:r>
          </a:p>
          <a:p>
            <a:pPr lvl="1"/>
            <a:r>
              <a:rPr lang="en-US" dirty="0" smtClean="0"/>
              <a:t>British </a:t>
            </a:r>
            <a:r>
              <a:rPr lang="en-US" dirty="0" err="1" smtClean="0"/>
              <a:t>vs</a:t>
            </a:r>
            <a:r>
              <a:rPr lang="en-US" dirty="0" smtClean="0"/>
              <a:t> France</a:t>
            </a:r>
          </a:p>
          <a:p>
            <a:pPr lvl="1"/>
            <a:r>
              <a:rPr lang="en-US" dirty="0" smtClean="0"/>
              <a:t>British victory and expansion of British colonies in North America</a:t>
            </a:r>
          </a:p>
          <a:p>
            <a:r>
              <a:rPr lang="en-US" dirty="0" smtClean="0"/>
              <a:t>Good news </a:t>
            </a:r>
            <a:r>
              <a:rPr lang="en-US" dirty="0" err="1" smtClean="0"/>
              <a:t>vs</a:t>
            </a:r>
            <a:r>
              <a:rPr lang="en-US" dirty="0" smtClean="0"/>
              <a:t> Bad news</a:t>
            </a:r>
          </a:p>
          <a:p>
            <a:pPr lvl="1"/>
            <a:r>
              <a:rPr lang="en-US" dirty="0" smtClean="0"/>
              <a:t>No more French threat to colonists</a:t>
            </a:r>
          </a:p>
          <a:p>
            <a:pPr lvl="1"/>
            <a:r>
              <a:rPr lang="en-US" dirty="0" smtClean="0"/>
              <a:t>Colonists had to pay more taxes to cover the war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https://cdn.history.com/sites/2/2013/11/3090470-H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53000"/>
            <a:ext cx="5600941" cy="183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Taxation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8006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King George III </a:t>
            </a:r>
            <a:r>
              <a:rPr lang="en-US" dirty="0" smtClean="0"/>
              <a:t>and Parliament agree to tax the colonies</a:t>
            </a:r>
          </a:p>
          <a:p>
            <a:endParaRPr lang="en-US" sz="3200" dirty="0"/>
          </a:p>
          <a:p>
            <a:r>
              <a:rPr lang="en-US" sz="3200" dirty="0" smtClean="0"/>
              <a:t>Colonial citizens have no say over their taxation or the laws that govern them</a:t>
            </a: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565677" cy="504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6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“Pizza Theory of Taxes”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495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Everyone pitches in to buy a pizza, but only one person chooses what to put on it</a:t>
            </a:r>
          </a:p>
          <a:p>
            <a:endParaRPr lang="en-US" sz="4000" dirty="0"/>
          </a:p>
          <a:p>
            <a:r>
              <a:rPr lang="en-US" sz="4000" dirty="0" smtClean="0"/>
              <a:t>Is it fair?</a:t>
            </a:r>
          </a:p>
          <a:p>
            <a:endParaRPr lang="en-US" sz="4000" dirty="0"/>
          </a:p>
          <a:p>
            <a:r>
              <a:rPr lang="en-US" sz="4000" dirty="0" smtClean="0"/>
              <a:t>Why or why not?</a:t>
            </a:r>
            <a:endParaRPr lang="en-US" dirty="0"/>
          </a:p>
        </p:txBody>
      </p:sp>
      <p:pic>
        <p:nvPicPr>
          <p:cNvPr id="6146" name="Picture 2" descr="Image result for piz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23288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4114800" cy="4320809"/>
          </a:xfrm>
        </p:spPr>
        <p:txBody>
          <a:bodyPr>
            <a:normAutofit/>
          </a:bodyPr>
          <a:lstStyle/>
          <a:p>
            <a:r>
              <a:rPr lang="en-US" dirty="0" smtClean="0"/>
              <a:t>March 5</a:t>
            </a:r>
            <a:r>
              <a:rPr lang="en-US" baseline="30000" dirty="0" smtClean="0"/>
              <a:t>th</a:t>
            </a:r>
            <a:r>
              <a:rPr lang="en-US" dirty="0" smtClean="0"/>
              <a:t>, 1770</a:t>
            </a:r>
          </a:p>
          <a:p>
            <a:pPr lvl="1"/>
            <a:r>
              <a:rPr lang="en-US" sz="3200" dirty="0" smtClean="0"/>
              <a:t>Violent protests lead to a shootout between colonists and British troops</a:t>
            </a:r>
            <a:endParaRPr lang="en-US" sz="3200" dirty="0"/>
          </a:p>
        </p:txBody>
      </p:sp>
      <p:pic>
        <p:nvPicPr>
          <p:cNvPr id="5" name="Google Shape;225;p36" descr="bost-mass2[1]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91000" y="2667000"/>
            <a:ext cx="48768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8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 Act of 1773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Tea Act of 1773 </a:t>
            </a:r>
            <a:r>
              <a:rPr lang="en-US" dirty="0" smtClean="0"/>
              <a:t>was to bail out the British shipping company, the East India Company</a:t>
            </a:r>
          </a:p>
          <a:p>
            <a:pPr lvl="1"/>
            <a:r>
              <a:rPr lang="en-US" dirty="0" smtClean="0"/>
              <a:t>It was intended to stop illegally smuggled tea from coming into the colonies</a:t>
            </a:r>
          </a:p>
          <a:p>
            <a:pPr lvl="1"/>
            <a:endParaRPr lang="en-US" sz="2800" dirty="0"/>
          </a:p>
          <a:p>
            <a:r>
              <a:rPr lang="en-US" dirty="0" smtClean="0"/>
              <a:t>Colonists did not agree with the new law, leading to the </a:t>
            </a:r>
            <a:r>
              <a:rPr lang="en-US" b="1" dirty="0" smtClean="0"/>
              <a:t>Boston Tea Party</a:t>
            </a:r>
            <a:r>
              <a:rPr lang="en-US" dirty="0" smtClean="0"/>
              <a:t>.</a:t>
            </a:r>
          </a:p>
          <a:p>
            <a:endParaRPr lang="en-US" sz="32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39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Tea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17780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December 16</a:t>
            </a:r>
            <a:r>
              <a:rPr lang="en-US" sz="2800" baseline="30000" dirty="0" smtClean="0"/>
              <a:t>th</a:t>
            </a:r>
            <a:r>
              <a:rPr lang="en-US" sz="2800" dirty="0"/>
              <a:t>,</a:t>
            </a:r>
            <a:r>
              <a:rPr lang="en-US" sz="2800" dirty="0" smtClean="0"/>
              <a:t> 1773</a:t>
            </a:r>
          </a:p>
          <a:p>
            <a:pPr lvl="1"/>
            <a:r>
              <a:rPr lang="en-US" dirty="0" smtClean="0"/>
              <a:t>The Sons of Liberty (colonists) dressed up as </a:t>
            </a:r>
            <a:r>
              <a:rPr lang="en-US" dirty="0"/>
              <a:t>N</a:t>
            </a:r>
            <a:r>
              <a:rPr lang="en-US" dirty="0" smtClean="0"/>
              <a:t>ative Americans</a:t>
            </a:r>
          </a:p>
          <a:p>
            <a:pPr lvl="1"/>
            <a:r>
              <a:rPr lang="en-US" dirty="0" smtClean="0"/>
              <a:t>Boarded East India Company ships in the Boston harbor and threw crates of tea overboard</a:t>
            </a:r>
          </a:p>
          <a:p>
            <a:pPr lvl="1"/>
            <a:endParaRPr lang="en-US" dirty="0"/>
          </a:p>
          <a:p>
            <a:r>
              <a:rPr lang="en-US" sz="2800" dirty="0" smtClean="0"/>
              <a:t>Because of these actions, Britain imposed more harsh laws on the colonies</a:t>
            </a:r>
            <a:endParaRPr lang="en-US" sz="2800" dirty="0"/>
          </a:p>
        </p:txBody>
      </p:sp>
      <p:pic>
        <p:nvPicPr>
          <p:cNvPr id="8194" name="Picture 2" descr="https://upload.wikimedia.org/wikipedia/commons/e/e6/Boston_Tea_Party_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733800" cy="210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3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1490</TotalTime>
  <Words>674</Words>
  <Application>Microsoft Office PowerPoint</Application>
  <PresentationFormat>On-screen Show (4:3)</PresentationFormat>
  <Paragraphs>122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The American Revolution</vt:lpstr>
      <vt:lpstr>Key Questions</vt:lpstr>
      <vt:lpstr>Now vs Then</vt:lpstr>
      <vt:lpstr>Taxation</vt:lpstr>
      <vt:lpstr>Taxation (cont)</vt:lpstr>
      <vt:lpstr>“Pizza Theory of Taxes”</vt:lpstr>
      <vt:lpstr>Boston Massacre</vt:lpstr>
      <vt:lpstr>Tea Act of 1773</vt:lpstr>
      <vt:lpstr>Boston Tea Party</vt:lpstr>
      <vt:lpstr>PowerPoint Presentation</vt:lpstr>
      <vt:lpstr>Forming a Congress</vt:lpstr>
      <vt:lpstr>Bill of Rights</vt:lpstr>
      <vt:lpstr>Declaring Independence</vt:lpstr>
      <vt:lpstr>The Americans</vt:lpstr>
      <vt:lpstr>Fight for Revolution</vt:lpstr>
      <vt:lpstr>Difficulties</vt:lpstr>
      <vt:lpstr>Fight for Revolution</vt:lpstr>
      <vt:lpstr>Faces of Revolution</vt:lpstr>
      <vt:lpstr>Outcome</vt:lpstr>
      <vt:lpstr>Outcome (cont)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24</cp:revision>
  <dcterms:created xsi:type="dcterms:W3CDTF">2018-08-11T20:12:27Z</dcterms:created>
  <dcterms:modified xsi:type="dcterms:W3CDTF">2018-08-15T23:14:01Z</dcterms:modified>
</cp:coreProperties>
</file>